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24" r:id="rId5"/>
    <p:sldId id="2542" r:id="rId6"/>
    <p:sldId id="2544" r:id="rId7"/>
    <p:sldId id="2545" r:id="rId8"/>
    <p:sldId id="2582" r:id="rId9"/>
    <p:sldId id="2583" r:id="rId10"/>
    <p:sldId id="2584" r:id="rId11"/>
    <p:sldId id="2585" r:id="rId12"/>
    <p:sldId id="2586" r:id="rId13"/>
    <p:sldId id="2587" r:id="rId14"/>
    <p:sldId id="2588" r:id="rId15"/>
    <p:sldId id="2589" r:id="rId16"/>
    <p:sldId id="2591" r:id="rId17"/>
    <p:sldId id="2592" r:id="rId18"/>
    <p:sldId id="2590" r:id="rId19"/>
    <p:sldId id="2593" r:id="rId20"/>
    <p:sldId id="25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79"/>
    <a:srgbClr val="CFFE22"/>
    <a:srgbClr val="5DAAB0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4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4/13/24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4/13/24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05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5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4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39803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6854" y="879710"/>
            <a:ext cx="3983858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6854" y="1956155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6854" y="3032600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76854" y="4109045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854" y="5185490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7730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27730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7730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7730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7730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79517603-8FAC-41C9-B5BE-3F8BA7D93CE6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43" y="1691472"/>
            <a:ext cx="4385841" cy="1325563"/>
          </a:xfrm>
        </p:spPr>
        <p:txBody>
          <a:bodyPr anchor="b"/>
          <a:lstStyle>
            <a:lvl1pPr algn="r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00437"/>
            <a:ext cx="12192000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9843" y="1690688"/>
            <a:ext cx="4155432" cy="13255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69843" y="1227698"/>
            <a:ext cx="4155432" cy="382749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25" y="1193765"/>
            <a:ext cx="6322230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193765"/>
            <a:ext cx="5230788" cy="4796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009"/>
            <a:ext cx="3416928" cy="2884911"/>
          </a:xfrm>
        </p:spPr>
        <p:txBody>
          <a:bodyPr lIns="0" anchor="t">
            <a:normAutofit/>
          </a:bodyPr>
          <a:lstStyle>
            <a:lvl1pPr algn="r"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0875" y="1809009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80900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0572" y="2213293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213293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7089"/>
            <a:ext cx="4297212" cy="3449109"/>
          </a:xfr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>
              <a:defRPr lang="en-US" sz="4000" dirty="0">
                <a:latin typeface="+mj-lt"/>
              </a:defRPr>
            </a:lvl1pPr>
          </a:lstStyle>
          <a:p>
            <a:pPr marL="0" lvl="0" algn="r"/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1687089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68708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2091373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091373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hape 62">
            <a:extLst>
              <a:ext uri="{FF2B5EF4-FFF2-40B4-BE49-F238E27FC236}">
                <a16:creationId xmlns:a16="http://schemas.microsoft.com/office/drawing/2014/main" id="{22325F4A-8191-45D3-B031-5847B1E4B3AA}"/>
              </a:ext>
            </a:extLst>
          </p:cNvPr>
          <p:cNvSpPr/>
          <p:nvPr userDrawn="1"/>
        </p:nvSpPr>
        <p:spPr>
          <a:xfrm rot="16200000" flipV="1">
            <a:off x="3332057" y="133183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12087828" y="1675514"/>
            <a:ext cx="115747" cy="3449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687090"/>
            <a:ext cx="4568750" cy="1721802"/>
          </a:xfrm>
          <a:noFill/>
        </p:spPr>
        <p:txBody>
          <a:bodyPr lIns="0" rIns="324000" anchor="ctr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hape 62">
            <a:extLst>
              <a:ext uri="{FF2B5EF4-FFF2-40B4-BE49-F238E27FC236}">
                <a16:creationId xmlns:a16="http://schemas.microsoft.com/office/drawing/2014/main" id="{DADD8B14-6C18-4FC5-89FD-62D525A444DB}"/>
              </a:ext>
            </a:extLst>
          </p:cNvPr>
          <p:cNvSpPr/>
          <p:nvPr userDrawn="1"/>
        </p:nvSpPr>
        <p:spPr>
          <a:xfrm rot="16200000" flipV="1">
            <a:off x="3332057" y="729943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4412" y="3805254"/>
            <a:ext cx="1935925" cy="185477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0816" y="2944854"/>
            <a:ext cx="3046302" cy="304504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9607" y="2944854"/>
            <a:ext cx="3046302" cy="304504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2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r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6" name="Shape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836271"/>
            <a:ext cx="3523423" cy="518545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-1" y="1539432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8052" y="3206186"/>
            <a:ext cx="6435525" cy="2815543"/>
          </a:xfrm>
          <a:noFill/>
          <a:ln>
            <a:noFill/>
          </a:ln>
        </p:spPr>
        <p:txBody>
          <a:bodyPr lIns="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lIns="0"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3657059" cy="518545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6" name="Shape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4745620" y="0"/>
            <a:ext cx="744638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987207"/>
            <a:ext cx="28378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1371" y="987208"/>
            <a:ext cx="3501106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66452"/>
            <a:ext cx="5007015" cy="1440000"/>
          </a:xfrm>
          <a:solidFill>
            <a:schemeClr val="bg1"/>
          </a:solidFill>
        </p:spPr>
        <p:txBody>
          <a:bodyPr lIns="21600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A10FA-D831-43AB-9DF1-EDB14480E3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478756"/>
            <a:ext cx="4572000" cy="118903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FBD120B-8377-4641-9618-9DD68265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5635"/>
            <a:ext cx="5845215" cy="1440000"/>
          </a:xfrm>
          <a:solidFill>
            <a:schemeClr val="bg1"/>
          </a:solidFill>
        </p:spPr>
        <p:txBody>
          <a:bodyPr lIns="79200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"/>
            <a:ext cx="11353800" cy="55473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53441"/>
            <a:ext cx="11353800" cy="515111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8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9" y="1203769"/>
            <a:ext cx="9563582" cy="5060062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595BB60-922F-4254-AD20-DEA3FA4B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8" y="339162"/>
            <a:ext cx="9563581" cy="823070"/>
          </a:xfrm>
          <a:noFill/>
        </p:spPr>
        <p:txBody>
          <a:bodyPr lIns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65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6030" y="747000"/>
            <a:ext cx="10519940" cy="5364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67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0"/>
            <a:ext cx="1137043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634288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719574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5831840" y="0"/>
            <a:ext cx="55219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4699000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</p:spPr>
        <p:txBody>
          <a:bodyPr bIns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1" y="0"/>
            <a:ext cx="705612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5257800" cy="1694180"/>
          </a:xfrm>
        </p:spPr>
        <p:txBody>
          <a:bodyPr lIns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8BD7D8D-4534-4674-90CD-5444E7502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2636" y="4463007"/>
            <a:ext cx="2489200" cy="3124198"/>
          </a:xfrm>
        </p:spPr>
        <p:txBody>
          <a:bodyPr bIns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lumMod val="8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49687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C75DEA4-0A76-480D-A95E-49B8E0DD97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5647" y="3145492"/>
            <a:ext cx="2489200" cy="3124198"/>
          </a:xfrm>
        </p:spPr>
        <p:txBody>
          <a:bodyPr bIns="0" anchor="b">
            <a:noAutofit/>
          </a:bodyPr>
          <a:lstStyle>
            <a:lvl1pPr marL="0" indent="0" algn="l">
              <a:buNone/>
              <a:defRPr sz="25000">
                <a:solidFill>
                  <a:srgbClr val="5DAAB0">
                    <a:alpha val="20000"/>
                  </a:srgb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394370"/>
            <a:ext cx="7056121" cy="40692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934210"/>
            <a:ext cx="5273040" cy="1694180"/>
          </a:xfrm>
        </p:spPr>
        <p:txBody>
          <a:bodyPr lIns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793532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1"/>
            <a:ext cx="12208639" cy="4907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9" y="2691447"/>
            <a:ext cx="6272321" cy="1694180"/>
          </a:xfrm>
        </p:spPr>
        <p:txBody>
          <a:bodyPr lIns="0" anchor="b"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A110188-91CF-42CE-9B0F-643DB15F9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1826" y="2613057"/>
            <a:ext cx="2489200" cy="3124198"/>
          </a:xfrm>
        </p:spPr>
        <p:txBody>
          <a:bodyPr bIns="0" anchor="b">
            <a:noAutofit/>
          </a:bodyPr>
          <a:lstStyle>
            <a:lvl1pPr marL="0" indent="0" algn="l">
              <a:buNone/>
              <a:defRPr sz="25000">
                <a:solidFill>
                  <a:srgbClr val="3B757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63052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4DECF-152F-4E39-AD49-1ADCE9F759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1375" y="3097232"/>
            <a:ext cx="4008120" cy="274219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>
            <a:norm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37508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78736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666759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396160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99E7C9A1-D1C2-4923-B0AE-127044646A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6207" y="0"/>
            <a:ext cx="332579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330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060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5791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0521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337302"/>
            <a:ext cx="10685257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103933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112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8842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3573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8303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8022"/>
            <a:ext cx="10685257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n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15261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682" y="971950"/>
            <a:ext cx="3537030" cy="2036100"/>
          </a:xfrm>
        </p:spPr>
        <p:txBody>
          <a:bodyPr lIns="0"/>
          <a:lstStyle>
            <a:lvl1pPr>
              <a:defRPr>
                <a:solidFill>
                  <a:srgbClr val="5DAAB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30" y="729827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70602" y="729827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6930" y="3646649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70602" y="3646649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2770" y="282383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2770" y="241951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44956" y="282383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4956" y="241951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2770" y="574065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2770" y="533633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44956" y="574065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4956" y="533633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E2A7A773-8673-42D6-B565-4013CBE76BBD}"/>
              </a:ext>
            </a:extLst>
          </p:cNvPr>
          <p:cNvSpPr/>
          <p:nvPr userDrawn="1"/>
        </p:nvSpPr>
        <p:spPr>
          <a:xfrm rot="16200000" flipV="1">
            <a:off x="965155" y="-18490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E8D18BE-27C3-4048-91A7-DD0F0F8D0861}"/>
              </a:ext>
            </a:extLst>
          </p:cNvPr>
          <p:cNvSpPr/>
          <p:nvPr userDrawn="1"/>
        </p:nvSpPr>
        <p:spPr>
          <a:xfrm>
            <a:off x="4190264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06007" y="2385012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3705" y="2385012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6007" y="4352707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3705" y="4352707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4731" y="3168715"/>
            <a:ext cx="2517605" cy="484146"/>
          </a:xfrm>
        </p:spPr>
        <p:txBody>
          <a:bodyPr lIns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4731" y="2764389"/>
            <a:ext cx="2517605" cy="382749"/>
          </a:xfrm>
        </p:spPr>
        <p:txBody>
          <a:bodyPr lIns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1403" y="3168715"/>
            <a:ext cx="2517605" cy="484146"/>
          </a:xfrm>
        </p:spPr>
        <p:txBody>
          <a:bodyPr lIns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1403" y="2764389"/>
            <a:ext cx="2517605" cy="382749"/>
          </a:xfrm>
        </p:spPr>
        <p:txBody>
          <a:bodyPr lIns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04731" y="5167572"/>
            <a:ext cx="2517605" cy="484146"/>
          </a:xfrm>
        </p:spPr>
        <p:txBody>
          <a:bodyPr lIns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73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1403" y="5167572"/>
            <a:ext cx="2517605" cy="484146"/>
          </a:xfrm>
        </p:spPr>
        <p:txBody>
          <a:bodyPr lIns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41403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623159-5A5F-49ED-8FE8-D17FB82C8BB9}"/>
              </a:ext>
            </a:extLst>
          </p:cNvPr>
          <p:cNvSpPr/>
          <p:nvPr userDrawn="1"/>
        </p:nvSpPr>
        <p:spPr>
          <a:xfrm>
            <a:off x="6157960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F630FE-FEDE-4DCF-98BE-57FA329D971D}"/>
              </a:ext>
            </a:extLst>
          </p:cNvPr>
          <p:cNvSpPr/>
          <p:nvPr userDrawn="1"/>
        </p:nvSpPr>
        <p:spPr>
          <a:xfrm>
            <a:off x="4190264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EE0F46-6DA2-40B8-B7F9-015FA8D24163}"/>
              </a:ext>
            </a:extLst>
          </p:cNvPr>
          <p:cNvSpPr/>
          <p:nvPr userDrawn="1"/>
        </p:nvSpPr>
        <p:spPr>
          <a:xfrm>
            <a:off x="6157960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524172"/>
            <a:ext cx="2578099" cy="2508588"/>
          </a:xfrm>
        </p:spPr>
        <p:txBody>
          <a:bodyPr lIns="0" anchor="t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77A2F74A-3B1A-417B-8998-62F0E7EF0E74}"/>
              </a:ext>
            </a:extLst>
          </p:cNvPr>
          <p:cNvSpPr/>
          <p:nvPr userDrawn="1"/>
        </p:nvSpPr>
        <p:spPr>
          <a:xfrm rot="16200000" flipV="1">
            <a:off x="965155" y="-70306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08475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96498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Shape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1094402" y="2525899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AA0C5BA-C2D3-4A68-8EDE-1831408789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1933381"/>
              <a:gd name="connsiteY0" fmla="*/ 0 h 6858000"/>
              <a:gd name="connsiteX1" fmla="*/ 11933381 w 11933381"/>
              <a:gd name="connsiteY1" fmla="*/ 0 h 6858000"/>
              <a:gd name="connsiteX2" fmla="*/ 11933381 w 11933381"/>
              <a:gd name="connsiteY2" fmla="*/ 6858000 h 6858000"/>
              <a:gd name="connsiteX3" fmla="*/ 0 w 11933381"/>
              <a:gd name="connsiteY3" fmla="*/ 6858000 h 6858000"/>
              <a:gd name="connsiteX4" fmla="*/ 0 w 11933381"/>
              <a:gd name="connsiteY4" fmla="*/ 5854361 h 6858000"/>
              <a:gd name="connsiteX5" fmla="*/ 8109878 w 11933381"/>
              <a:gd name="connsiteY5" fmla="*/ 5854361 h 6858000"/>
              <a:gd name="connsiteX6" fmla="*/ 8109878 w 11933381"/>
              <a:gd name="connsiteY6" fmla="*/ 1949923 h 6858000"/>
              <a:gd name="connsiteX7" fmla="*/ 0 w 11933381"/>
              <a:gd name="connsiteY7" fmla="*/ 1949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3381" h="6858000">
                <a:moveTo>
                  <a:pt x="0" y="0"/>
                </a:moveTo>
                <a:lnTo>
                  <a:pt x="11933381" y="0"/>
                </a:lnTo>
                <a:lnTo>
                  <a:pt x="11933381" y="6858000"/>
                </a:lnTo>
                <a:lnTo>
                  <a:pt x="0" y="6858000"/>
                </a:lnTo>
                <a:lnTo>
                  <a:pt x="0" y="5854361"/>
                </a:lnTo>
                <a:lnTo>
                  <a:pt x="8109878" y="5854361"/>
                </a:lnTo>
                <a:lnTo>
                  <a:pt x="8109878" y="1949923"/>
                </a:lnTo>
                <a:lnTo>
                  <a:pt x="0" y="194992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98755"/>
            <a:ext cx="3856038" cy="42354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2285" y="198755"/>
            <a:ext cx="7651115" cy="42354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648200"/>
            <a:ext cx="7651116" cy="20116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2919" y="4648200"/>
            <a:ext cx="3855721" cy="20116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73C762-8092-4F49-BC46-91BCA0557F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2430682 h 6858000"/>
              <a:gd name="connsiteX3" fmla="*/ 3823504 w 12191999"/>
              <a:gd name="connsiteY3" fmla="*/ 2430682 h 6858000"/>
              <a:gd name="connsiteX4" fmla="*/ 3823504 w 12191999"/>
              <a:gd name="connsiteY4" fmla="*/ 6335120 h 6858000"/>
              <a:gd name="connsiteX5" fmla="*/ 12191999 w 12191999"/>
              <a:gd name="connsiteY5" fmla="*/ 633512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2430682"/>
                </a:lnTo>
                <a:lnTo>
                  <a:pt x="3823504" y="2430682"/>
                </a:lnTo>
                <a:lnTo>
                  <a:pt x="3823504" y="6335120"/>
                </a:lnTo>
                <a:lnTo>
                  <a:pt x="12191999" y="633512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3208" y="2870519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3209" y="3958542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Shape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4788658" y="2817190"/>
            <a:ext cx="0" cy="193031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52B907-27B2-46E0-B157-E5617EF0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553196"/>
              <a:gd name="connsiteX1" fmla="*/ 12191999 w 12191999"/>
              <a:gd name="connsiteY1" fmla="*/ 0 h 6553196"/>
              <a:gd name="connsiteX2" fmla="*/ 12191999 w 12191999"/>
              <a:gd name="connsiteY2" fmla="*/ 6553196 h 6553196"/>
              <a:gd name="connsiteX3" fmla="*/ 9099630 w 12191999"/>
              <a:gd name="connsiteY3" fmla="*/ 6553196 h 6553196"/>
              <a:gd name="connsiteX4" fmla="*/ 9099630 w 12191999"/>
              <a:gd name="connsiteY4" fmla="*/ 2953562 h 6553196"/>
              <a:gd name="connsiteX5" fmla="*/ 731134 w 12191999"/>
              <a:gd name="connsiteY5" fmla="*/ 2953562 h 6553196"/>
              <a:gd name="connsiteX6" fmla="*/ 731134 w 12191999"/>
              <a:gd name="connsiteY6" fmla="*/ 6553196 h 6553196"/>
              <a:gd name="connsiteX7" fmla="*/ 0 w 12191999"/>
              <a:gd name="connsiteY7" fmla="*/ 6553196 h 655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553196">
                <a:moveTo>
                  <a:pt x="0" y="0"/>
                </a:moveTo>
                <a:lnTo>
                  <a:pt x="12191999" y="0"/>
                </a:lnTo>
                <a:lnTo>
                  <a:pt x="12191999" y="6553196"/>
                </a:lnTo>
                <a:lnTo>
                  <a:pt x="9099630" y="6553196"/>
                </a:lnTo>
                <a:lnTo>
                  <a:pt x="9099630" y="2953562"/>
                </a:lnTo>
                <a:lnTo>
                  <a:pt x="731134" y="2953562"/>
                </a:lnTo>
                <a:lnTo>
                  <a:pt x="731134" y="6553196"/>
                </a:lnTo>
                <a:lnTo>
                  <a:pt x="0" y="655319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AEE170-55AC-411A-B257-BD682DE71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164" y="3379810"/>
            <a:ext cx="7252505" cy="891250"/>
          </a:xfrm>
        </p:spPr>
        <p:txBody>
          <a:bodyPr anchor="t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2D701DC-3803-4D06-BFB3-A9F78E402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165" y="4467833"/>
            <a:ext cx="7252504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71FB5177-8D30-4482-99E2-8BFEB1D37D9E}"/>
              </a:ext>
            </a:extLst>
          </p:cNvPr>
          <p:cNvSpPr/>
          <p:nvPr userDrawn="1"/>
        </p:nvSpPr>
        <p:spPr>
          <a:xfrm rot="16200000" flipV="1">
            <a:off x="1285385" y="3006251"/>
            <a:ext cx="0" cy="257077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356412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137" y="2225040"/>
            <a:ext cx="3557587" cy="36680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9432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9432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9432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9432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9432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778137" y="0"/>
            <a:ext cx="3586162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5" r:id="rId2"/>
    <p:sldLayoutId id="2147483689" r:id="rId3"/>
    <p:sldLayoutId id="2147483684" r:id="rId4"/>
    <p:sldLayoutId id="2147483651" r:id="rId5"/>
    <p:sldLayoutId id="2147483685" r:id="rId6"/>
    <p:sldLayoutId id="2147483674" r:id="rId7"/>
    <p:sldLayoutId id="2147483690" r:id="rId8"/>
    <p:sldLayoutId id="2147483694" r:id="rId9"/>
    <p:sldLayoutId id="2147483693" r:id="rId10"/>
    <p:sldLayoutId id="2147483686" r:id="rId11"/>
    <p:sldLayoutId id="2147483703" r:id="rId12"/>
    <p:sldLayoutId id="2147483709" r:id="rId13"/>
    <p:sldLayoutId id="2147483710" r:id="rId14"/>
    <p:sldLayoutId id="2147483711" r:id="rId15"/>
    <p:sldLayoutId id="2147483712" r:id="rId16"/>
    <p:sldLayoutId id="2147483704" r:id="rId17"/>
    <p:sldLayoutId id="2147483702" r:id="rId18"/>
    <p:sldLayoutId id="2147483713" r:id="rId19"/>
    <p:sldLayoutId id="2147483714" r:id="rId20"/>
    <p:sldLayoutId id="2147483715" r:id="rId21"/>
    <p:sldLayoutId id="2147483695" r:id="rId22"/>
    <p:sldLayoutId id="2147483730" r:id="rId23"/>
    <p:sldLayoutId id="2147483698" r:id="rId24"/>
    <p:sldLayoutId id="2147483731" r:id="rId25"/>
    <p:sldLayoutId id="2147483699" r:id="rId26"/>
    <p:sldLayoutId id="2147483732" r:id="rId27"/>
    <p:sldLayoutId id="2147483700" r:id="rId28"/>
    <p:sldLayoutId id="2147483733" r:id="rId29"/>
    <p:sldLayoutId id="2147483701" r:id="rId30"/>
    <p:sldLayoutId id="2147483734" r:id="rId31"/>
    <p:sldLayoutId id="2147483696" r:id="rId32"/>
    <p:sldLayoutId id="2147483705" r:id="rId33"/>
    <p:sldLayoutId id="2147483706" r:id="rId34"/>
    <p:sldLayoutId id="2147483707" r:id="rId35"/>
    <p:sldLayoutId id="2147483708" r:id="rId36"/>
    <p:sldLayoutId id="2147483687" r:id="rId37"/>
    <p:sldLayoutId id="2147483719" r:id="rId38"/>
    <p:sldLayoutId id="2147483720" r:id="rId39"/>
    <p:sldLayoutId id="2147483718" r:id="rId40"/>
    <p:sldLayoutId id="2147483721" r:id="rId41"/>
    <p:sldLayoutId id="2147483716" r:id="rId42"/>
    <p:sldLayoutId id="2147483722" r:id="rId43"/>
    <p:sldLayoutId id="2147483723" r:id="rId44"/>
    <p:sldLayoutId id="2147483725" r:id="rId45"/>
    <p:sldLayoutId id="2147483726" r:id="rId46"/>
    <p:sldLayoutId id="2147483675" r:id="rId47"/>
    <p:sldLayoutId id="2147483677" r:id="rId48"/>
    <p:sldLayoutId id="2147483729" r:id="rId49"/>
    <p:sldLayoutId id="2147483728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CS 1103 Project Presentation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090444"/>
            <a:ext cx="7252504" cy="1805648"/>
          </a:xfrm>
        </p:spPr>
        <p:txBody>
          <a:bodyPr>
            <a:normAutofit/>
          </a:bodyPr>
          <a:lstStyle/>
          <a:p>
            <a:r>
              <a:rPr lang="en-US" sz="2400" dirty="0"/>
              <a:t>PRESENTED BY</a:t>
            </a:r>
          </a:p>
          <a:p>
            <a:endParaRPr lang="en-US" sz="2400" dirty="0"/>
          </a:p>
          <a:p>
            <a:r>
              <a:rPr lang="en-US" sz="2400" dirty="0"/>
              <a:t>NAME: </a:t>
            </a:r>
            <a:r>
              <a:rPr lang="en-US" sz="2400" b="1" dirty="0"/>
              <a:t>Samridhi Girdhar</a:t>
            </a:r>
          </a:p>
          <a:p>
            <a:r>
              <a:rPr lang="en-US" sz="2400" dirty="0"/>
              <a:t>UNB ID: </a:t>
            </a:r>
            <a:r>
              <a:rPr lang="en-US" sz="2400" b="1" dirty="0"/>
              <a:t>3770228</a:t>
            </a:r>
          </a:p>
        </p:txBody>
      </p:sp>
      <p:pic>
        <p:nvPicPr>
          <p:cNvPr id="13" name="Picture Placeholder 5" descr="Buildings">
            <a:extLst>
              <a:ext uri="{FF2B5EF4-FFF2-40B4-BE49-F238E27FC236}">
                <a16:creationId xmlns:a16="http://schemas.microsoft.com/office/drawing/2014/main" id="{002497D9-8F14-40C3-90A2-8264564E1F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25482" y="420732"/>
            <a:ext cx="10205259" cy="1100497"/>
          </a:xfrm>
        </p:spPr>
        <p:txBody>
          <a:bodyPr>
            <a:normAutofit fontScale="90000"/>
          </a:bodyPr>
          <a:lstStyle/>
          <a:p>
            <a:r>
              <a:rPr lang="en-IN" dirty="0"/>
              <a:t>Assuming that income tax rate is 10%, print the tax amount for each instructor about the amount of tax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t="1910" r="40661" b="43384"/>
          <a:stretch/>
        </p:blipFill>
        <p:spPr>
          <a:xfrm>
            <a:off x="7210161" y="2039092"/>
            <a:ext cx="4338897" cy="3549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6" r="22893" b="13315"/>
          <a:stretch/>
        </p:blipFill>
        <p:spPr>
          <a:xfrm>
            <a:off x="482138" y="1986742"/>
            <a:ext cx="6572029" cy="44059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6348" y="1700538"/>
            <a:ext cx="4153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Lucida Calligraphy" panose="03010101010101010101" pitchFamily="66" charset="0"/>
              </a:rPr>
              <a:t>Java Code to print 10% Income Tax</a:t>
            </a:r>
            <a:endParaRPr lang="en-IN" sz="1600" b="1" u="sng" dirty="0">
              <a:latin typeface="Lucida Calligraphy" panose="03010101010101010101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09419" y="5524937"/>
            <a:ext cx="422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latin typeface="Lucida Calligraphy" panose="03010101010101010101" pitchFamily="66" charset="0"/>
              </a:rPr>
              <a:t>BlueJ</a:t>
            </a:r>
            <a:r>
              <a:rPr lang="en-US" sz="1600" b="1" u="sng" dirty="0">
                <a:latin typeface="Lucida Calligraphy" panose="03010101010101010101" pitchFamily="66" charset="0"/>
              </a:rPr>
              <a:t> output with printed tax amount</a:t>
            </a:r>
            <a:endParaRPr lang="en-IN" sz="1600" b="1" u="sng" dirty="0"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53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408" y="787536"/>
            <a:ext cx="2578099" cy="250858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Print the student with the highest grade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2" t="2057" r="56446" b="78990"/>
          <a:stretch/>
        </p:blipFill>
        <p:spPr>
          <a:xfrm>
            <a:off x="711313" y="4946074"/>
            <a:ext cx="2834641" cy="1072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73" b="13609"/>
          <a:stretch/>
        </p:blipFill>
        <p:spPr>
          <a:xfrm>
            <a:off x="4281055" y="423949"/>
            <a:ext cx="7124007" cy="48878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14705" y="1388225"/>
            <a:ext cx="789710" cy="174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11313" y="4207410"/>
            <a:ext cx="285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err="1">
                <a:latin typeface="Lucida Calligraphy" panose="03010101010101010101" pitchFamily="66" charset="0"/>
              </a:rPr>
              <a:t>BlueJ</a:t>
            </a:r>
            <a:r>
              <a:rPr lang="en-US" sz="1400" b="1" u="sng" dirty="0">
                <a:latin typeface="Lucida Calligraphy" panose="03010101010101010101" pitchFamily="66" charset="0"/>
              </a:rPr>
              <a:t> output with printed student who has the highest grade </a:t>
            </a:r>
            <a:endParaRPr lang="en-IN" sz="1400" b="1" u="sng" dirty="0">
              <a:latin typeface="Lucida Calligraphy" panose="03010101010101010101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1215" y="5330348"/>
            <a:ext cx="584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Lucida Calligraphy" panose="03010101010101010101" pitchFamily="66" charset="0"/>
              </a:rPr>
              <a:t>Java Code to print student with highest grade</a:t>
            </a:r>
            <a:endParaRPr lang="en-IN" sz="1600" b="1" u="sng" dirty="0"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058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160" y="524172"/>
            <a:ext cx="11078095" cy="122150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Write application functions (Explain the </a:t>
            </a:r>
            <a:r>
              <a:rPr lang="en-IN" dirty="0" err="1"/>
              <a:t>aaplication</a:t>
            </a:r>
            <a:r>
              <a:rPr lang="en-IN" dirty="0"/>
              <a:t>, Show the DML statements)</a:t>
            </a:r>
            <a:br>
              <a:rPr lang="en-IN" dirty="0"/>
            </a:b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12370" y="1613433"/>
            <a:ext cx="108896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made a JavaFX application which performs functions like insertion, deletion of students and instructors, and change of student’s department. I utilized JDBC API package </a:t>
            </a:r>
            <a:r>
              <a:rPr lang="en-US" dirty="0" err="1"/>
              <a:t>java.sql</a:t>
            </a:r>
            <a:r>
              <a:rPr lang="en-US" dirty="0"/>
              <a:t> to connect to my existing database. I used </a:t>
            </a:r>
            <a:r>
              <a:rPr lang="en-US" dirty="0" err="1"/>
              <a:t>javaFX</a:t>
            </a:r>
            <a:r>
              <a:rPr lang="en-US" dirty="0"/>
              <a:t> options like labels and lists to take the input for mentioned functions. I connected the input to database output using buttons. </a:t>
            </a:r>
            <a:br>
              <a:rPr lang="en-US" dirty="0"/>
            </a:br>
            <a:r>
              <a:rPr lang="en-US" dirty="0"/>
              <a:t>Screenshots for complete java code of my application is added in further slides along with input in </a:t>
            </a:r>
            <a:r>
              <a:rPr lang="en-US" dirty="0" err="1"/>
              <a:t>javaFX</a:t>
            </a:r>
            <a:r>
              <a:rPr lang="en-US" dirty="0"/>
              <a:t> and output in my database.</a:t>
            </a:r>
          </a:p>
          <a:p>
            <a:r>
              <a:rPr lang="en-US" dirty="0"/>
              <a:t>The DML Statements for insertion, deletion and update are mentioned follows: </a:t>
            </a:r>
          </a:p>
          <a:p>
            <a:endParaRPr lang="en-US" dirty="0"/>
          </a:p>
          <a:p>
            <a:r>
              <a:rPr lang="en-US" dirty="0"/>
              <a:t>Insert a student: </a:t>
            </a:r>
            <a:r>
              <a:rPr lang="en-IN" dirty="0"/>
              <a:t>insert into student values(‘00001’, ‘Sam’, ‘Comp. Sci.’, 90);</a:t>
            </a:r>
            <a:r>
              <a:rPr lang="en-US" dirty="0"/>
              <a:t> </a:t>
            </a:r>
          </a:p>
          <a:p>
            <a:r>
              <a:rPr lang="en-US" dirty="0"/>
              <a:t>Delete a student: </a:t>
            </a:r>
            <a:r>
              <a:rPr lang="en-IN" dirty="0"/>
              <a:t>delete from student where ID=‘00001’;</a:t>
            </a:r>
          </a:p>
          <a:p>
            <a:br>
              <a:rPr lang="en-IN" dirty="0"/>
            </a:br>
            <a:r>
              <a:rPr lang="en-IN" dirty="0"/>
              <a:t>Insert an instructor: insert into instructor values(‘00001’, ‘Sam’, ‘Comp. Sci.’, NULL); {in application, I did not include salary to show that databases have no empty element, NULL is filled itself}</a:t>
            </a:r>
          </a:p>
          <a:p>
            <a:r>
              <a:rPr lang="en-US" dirty="0"/>
              <a:t>Delete an instructor: delete from instructor where ID=‘00001’;</a:t>
            </a:r>
          </a:p>
          <a:p>
            <a:endParaRPr lang="en-US" dirty="0"/>
          </a:p>
          <a:p>
            <a:r>
              <a:rPr lang="en-IN" dirty="0"/>
              <a:t>Change a student’s department: (1) update student set dept_name = ‘History‘ where ID = '10727';</a:t>
            </a:r>
          </a:p>
          <a:p>
            <a:r>
              <a:rPr lang="en-US" dirty="0"/>
              <a:t>(2) Update student set </a:t>
            </a:r>
            <a:r>
              <a:rPr lang="en-US" dirty="0" err="1"/>
              <a:t>dept_name</a:t>
            </a:r>
            <a:r>
              <a:rPr lang="en-US" dirty="0"/>
              <a:t> = ‘Physics’ where ID = ‘10727’;</a:t>
            </a:r>
            <a:endParaRPr lang="en-I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2370" y="3840480"/>
            <a:ext cx="7891550" cy="589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12370" y="4657897"/>
            <a:ext cx="10701252" cy="86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20683" y="5747157"/>
            <a:ext cx="9969732" cy="635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47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" t="12635" r="48678" b="11993"/>
          <a:stretch/>
        </p:blipFill>
        <p:spPr>
          <a:xfrm>
            <a:off x="357446" y="367638"/>
            <a:ext cx="4796445" cy="3105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" t="17190" r="38677" b="15372"/>
          <a:stretch/>
        </p:blipFill>
        <p:spPr>
          <a:xfrm>
            <a:off x="357446" y="3472872"/>
            <a:ext cx="5544590" cy="2936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" t="13076" r="27603" b="11698"/>
          <a:stretch/>
        </p:blipFill>
        <p:spPr>
          <a:xfrm>
            <a:off x="5902036" y="367638"/>
            <a:ext cx="5507182" cy="3105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t="17776" r="19339" b="11994"/>
          <a:stretch/>
        </p:blipFill>
        <p:spPr>
          <a:xfrm>
            <a:off x="5902036" y="3472871"/>
            <a:ext cx="5994797" cy="29362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50029" y="46551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Lucida Calligraphy" panose="03010101010101010101" pitchFamily="66" charset="0"/>
              </a:rPr>
              <a:t>Java Program for Application</a:t>
            </a:r>
            <a:endParaRPr lang="en-IN" b="1" u="sng" dirty="0">
              <a:latin typeface="Lucida Calligraphy" panose="03010101010101010101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5207" y="6056407"/>
            <a:ext cx="3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1276215" y="5904992"/>
            <a:ext cx="3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207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" t="17190" r="21654" b="12727"/>
          <a:stretch/>
        </p:blipFill>
        <p:spPr>
          <a:xfrm>
            <a:off x="440575" y="423949"/>
            <a:ext cx="5636029" cy="2878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" t="16308" r="32975" b="10671"/>
          <a:stretch/>
        </p:blipFill>
        <p:spPr>
          <a:xfrm>
            <a:off x="440575" y="3302307"/>
            <a:ext cx="5636029" cy="3203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" t="15428" r="33305" b="12139"/>
          <a:stretch/>
        </p:blipFill>
        <p:spPr>
          <a:xfrm>
            <a:off x="6192292" y="423948"/>
            <a:ext cx="5553593" cy="3402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" t="16896" r="32810" b="26685"/>
          <a:stretch/>
        </p:blipFill>
        <p:spPr>
          <a:xfrm>
            <a:off x="6192292" y="3826725"/>
            <a:ext cx="5553593" cy="2679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5782" y="856211"/>
            <a:ext cx="3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1163992" y="423948"/>
            <a:ext cx="3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775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160" y="524173"/>
            <a:ext cx="11294225" cy="75598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Example functions (Insert/delete new students using JDBC)</a:t>
            </a:r>
            <a:br>
              <a:rPr lang="en-IN" dirty="0"/>
            </a:b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r="48761" b="5675"/>
          <a:stretch/>
        </p:blipFill>
        <p:spPr>
          <a:xfrm>
            <a:off x="518159" y="1535235"/>
            <a:ext cx="5153891" cy="4796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1" r="48678" b="5234"/>
          <a:stretch/>
        </p:blipFill>
        <p:spPr>
          <a:xfrm>
            <a:off x="6434051" y="1535235"/>
            <a:ext cx="5162204" cy="47964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8160" y="3624349"/>
            <a:ext cx="2881745" cy="174567"/>
          </a:xfrm>
          <a:prstGeom prst="rect">
            <a:avLst/>
          </a:prstGeom>
          <a:noFill/>
          <a:ln w="38100">
            <a:solidFill>
              <a:srgbClr val="CFFE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434052" y="5805056"/>
            <a:ext cx="1803862" cy="243840"/>
          </a:xfrm>
          <a:prstGeom prst="rect">
            <a:avLst/>
          </a:prstGeom>
          <a:noFill/>
          <a:ln w="38100">
            <a:solidFill>
              <a:srgbClr val="CFFE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912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159" y="524172"/>
            <a:ext cx="11078095" cy="706112"/>
          </a:xfrm>
        </p:spPr>
        <p:txBody>
          <a:bodyPr>
            <a:normAutofit/>
          </a:bodyPr>
          <a:lstStyle/>
          <a:p>
            <a:r>
              <a:rPr lang="en-IN" dirty="0"/>
              <a:t>Example functions (Insert/delete new instructor)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550" r="43470" b="5822"/>
          <a:stretch/>
        </p:blipFill>
        <p:spPr>
          <a:xfrm>
            <a:off x="581891" y="1471353"/>
            <a:ext cx="5345084" cy="4813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4" r="43388" b="6116"/>
          <a:stretch/>
        </p:blipFill>
        <p:spPr>
          <a:xfrm>
            <a:off x="6312244" y="1471353"/>
            <a:ext cx="5350512" cy="47798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6705" y="4214553"/>
            <a:ext cx="3108960" cy="174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312244" y="5796742"/>
            <a:ext cx="1726163" cy="174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94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160" y="524173"/>
            <a:ext cx="11127971" cy="664548"/>
          </a:xfrm>
        </p:spPr>
        <p:txBody>
          <a:bodyPr>
            <a:normAutofit fontScale="90000"/>
          </a:bodyPr>
          <a:lstStyle/>
          <a:p>
            <a:r>
              <a:rPr lang="en-IN" dirty="0"/>
              <a:t>Example functions (Change a student’s department)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4" r="48678" b="5528"/>
          <a:stretch/>
        </p:blipFill>
        <p:spPr>
          <a:xfrm>
            <a:off x="518160" y="1385233"/>
            <a:ext cx="5281938" cy="4899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4" r="48595" b="6263"/>
          <a:stretch/>
        </p:blipFill>
        <p:spPr>
          <a:xfrm>
            <a:off x="6226233" y="1385233"/>
            <a:ext cx="5336770" cy="48991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19993" y="3632662"/>
            <a:ext cx="872836" cy="1828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733608" y="3651948"/>
            <a:ext cx="872836" cy="1828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18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12AB6B-2397-478A-BF32-BF0AFF5D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41" y="4867540"/>
            <a:ext cx="2727803" cy="1025525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12" y="2344189"/>
            <a:ext cx="4077884" cy="35488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88531" y="598519"/>
            <a:ext cx="35412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500" dirty="0"/>
              <a:t>ER diagram for university database</a:t>
            </a:r>
          </a:p>
          <a:p>
            <a:pPr marL="342900" indent="-342900">
              <a:buAutoNum type="arabicPeriod"/>
            </a:pPr>
            <a:r>
              <a:rPr lang="en-IN" sz="1500" dirty="0"/>
              <a:t>DDL statements for each entity &amp; relationship</a:t>
            </a:r>
          </a:p>
          <a:p>
            <a:pPr marL="342900" indent="-342900">
              <a:buAutoNum type="arabicPeriod"/>
            </a:pPr>
            <a:r>
              <a:rPr lang="en-IN" sz="1500" dirty="0"/>
              <a:t>Explanation of each DDL statement in relation to ER diagram</a:t>
            </a:r>
          </a:p>
          <a:p>
            <a:pPr marL="342900" indent="-342900">
              <a:buAutoNum type="arabicPeriod"/>
            </a:pPr>
            <a:r>
              <a:rPr lang="en-IN" sz="1500" dirty="0"/>
              <a:t>Sample insert statements for each table.</a:t>
            </a:r>
          </a:p>
          <a:p>
            <a:pPr marL="342900" indent="-342900">
              <a:buAutoNum type="arabicPeriod"/>
            </a:pPr>
            <a:r>
              <a:rPr lang="en-IN" sz="1500" dirty="0"/>
              <a:t>Connect to the database using JDBC </a:t>
            </a:r>
          </a:p>
          <a:p>
            <a:pPr marL="342900" indent="-342900">
              <a:buAutoNum type="arabicPeriod"/>
            </a:pPr>
            <a:r>
              <a:rPr lang="en-IN" sz="1500" dirty="0"/>
              <a:t>Create database schema using JDBC </a:t>
            </a:r>
          </a:p>
          <a:p>
            <a:pPr marL="342900" indent="-342900">
              <a:buAutoNum type="arabicPeriod"/>
            </a:pPr>
            <a:r>
              <a:rPr lang="en-IN" sz="1500" dirty="0"/>
              <a:t>Insert records to all tables </a:t>
            </a:r>
          </a:p>
          <a:p>
            <a:pPr marL="342900" indent="-342900">
              <a:buAutoNum type="arabicPeriod"/>
            </a:pPr>
            <a:r>
              <a:rPr lang="en-IN" sz="1500" dirty="0"/>
              <a:t>Assuming that income tax rate is 10%, print the tax amount for each instructor about the amount of tax</a:t>
            </a:r>
          </a:p>
          <a:p>
            <a:pPr marL="342900" indent="-342900">
              <a:buAutoNum type="arabicPeriod"/>
            </a:pPr>
            <a:r>
              <a:rPr lang="en-IN" sz="1500" dirty="0"/>
              <a:t>Print the student with the highest grade</a:t>
            </a:r>
          </a:p>
          <a:p>
            <a:pPr marL="342900" indent="-342900">
              <a:buAutoNum type="arabicPeriod"/>
            </a:pPr>
            <a:r>
              <a:rPr lang="en-IN" sz="1500" dirty="0"/>
              <a:t>Write application functions (Explain the interface, Show the DML statements, Write Java Program)</a:t>
            </a:r>
          </a:p>
          <a:p>
            <a:pPr marL="342900" indent="-342900">
              <a:buAutoNum type="arabicPeriod"/>
            </a:pPr>
            <a:r>
              <a:rPr lang="en-IN" sz="1500" dirty="0"/>
              <a:t>Example functions (Insert/delete new students using JDBC, Insert/delete new instructor, Change a student’s department)</a:t>
            </a:r>
          </a:p>
        </p:txBody>
      </p:sp>
    </p:spTree>
    <p:extLst>
      <p:ext uri="{BB962C8B-B14F-4D97-AF65-F5344CB8AC3E}">
        <p14:creationId xmlns:p14="http://schemas.microsoft.com/office/powerpoint/2010/main" val="307395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249062A-D4B8-4980-B15D-2F0CF58B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2256912"/>
            <a:ext cx="2984269" cy="23441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5DAAB0"/>
                </a:solidFill>
              </a:rPr>
              <a:t>ER Diagram</a:t>
            </a:r>
            <a:br>
              <a:rPr lang="en-US" dirty="0">
                <a:solidFill>
                  <a:srgbClr val="5DAAB0"/>
                </a:solidFill>
              </a:rPr>
            </a:br>
            <a:r>
              <a:rPr lang="en-US" dirty="0">
                <a:solidFill>
                  <a:srgbClr val="5DAAB0"/>
                </a:solidFill>
              </a:rPr>
              <a:t>for </a:t>
            </a:r>
            <a:r>
              <a:rPr lang="en-US" dirty="0">
                <a:solidFill>
                  <a:schemeClr val="tx1"/>
                </a:solidFill>
              </a:rPr>
              <a:t>University Database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r="2016"/>
          <a:stretch>
            <a:fillRect/>
          </a:stretch>
        </p:blipFill>
        <p:spPr>
          <a:xfrm>
            <a:off x="3906838" y="0"/>
            <a:ext cx="8285162" cy="6858000"/>
          </a:xfrm>
        </p:spPr>
      </p:pic>
      <p:cxnSp>
        <p:nvCxnSpPr>
          <p:cNvPr id="7" name="Straight Connector 6"/>
          <p:cNvCxnSpPr/>
          <p:nvPr/>
        </p:nvCxnSpPr>
        <p:spPr>
          <a:xfrm>
            <a:off x="4114800" y="2256912"/>
            <a:ext cx="169579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4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A981189-9280-48E8-90AE-7F25E741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96" y="673331"/>
            <a:ext cx="4779819" cy="179554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DDL Statements </a:t>
            </a:r>
            <a:br>
              <a:rPr lang="en-US" dirty="0"/>
            </a:br>
            <a:r>
              <a:rPr lang="en-US" dirty="0">
                <a:solidFill>
                  <a:srgbClr val="5DAAB0"/>
                </a:solidFill>
              </a:rPr>
              <a:t>(</a:t>
            </a:r>
            <a:r>
              <a:rPr lang="en-IN" dirty="0">
                <a:solidFill>
                  <a:srgbClr val="5DAAB0"/>
                </a:solidFill>
              </a:rPr>
              <a:t>for each entity &amp; relationship)</a:t>
            </a:r>
            <a:r>
              <a:rPr lang="en-US" dirty="0">
                <a:solidFill>
                  <a:srgbClr val="5DAAB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8" t="13223" r="27768" b="7585"/>
          <a:stretch/>
        </p:blipFill>
        <p:spPr>
          <a:xfrm>
            <a:off x="6355768" y="1197033"/>
            <a:ext cx="5132423" cy="4879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9" t="18219" r="25124" b="39320"/>
          <a:stretch/>
        </p:blipFill>
        <p:spPr>
          <a:xfrm>
            <a:off x="781396" y="3507969"/>
            <a:ext cx="5145579" cy="2568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43446" y="3050770"/>
            <a:ext cx="142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Entities (2)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970172" y="744574"/>
            <a:ext cx="190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Relationships (3)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7015942" y="3566160"/>
            <a:ext cx="731520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9069185" y="3566160"/>
            <a:ext cx="1853739" cy="16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6970224" y="3498317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grade</a:t>
            </a:r>
            <a:endParaRPr lang="en-IN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9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8CD555-AB49-4CAE-998F-97A85F59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524171"/>
            <a:ext cx="11227724" cy="1304629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Explanation of each DDL statement in relation to ER diagram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346" y="1321722"/>
            <a:ext cx="112277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Classroom Table: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Attributes: building, room_number, capacity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building, room_number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Representation: A classroom is uniquely identified by its building and room number combination. It has no relationship with any other entity.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Table: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Attributes: dept_name, building, budget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dept_name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Representation: Each department is uniquely identified by its department name. It has relationship with instructor and student, indicated by inst_dept and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stu_dept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respectively inside diamonds.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 Table: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Attributes: ID, name, dept_name, salary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ID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dept_name references department(dept_name)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Representation: Each instructor is uniquely identified by their ID. In the rectangle of this table, dept_name is not mentioned as it is foreign key. It has partial relationship (inst_dept) w.r.t dept_name with table department.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Table: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Attributes: ID, name, dept_name, grade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ID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dept_name references department(dept_name)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Representation: Each student is uniquely identified by their ID. In the rectangle of this table, dept_name is not mentioned as it is foreign key. It has total relationship 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stu_dept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w.r.t dept_name with table department.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 Table: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Attributes: s_ID, i_ID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i_ID references instructor(ID), s_ID references student(ID)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Representation: The advisor table represents the relationship between instructors and students. There's a one-to-many relationship between instructors and students indicated by arrow, where one instructor can advise many students, but each student has only one advisor.</a:t>
            </a:r>
          </a:p>
        </p:txBody>
      </p:sp>
    </p:spTree>
    <p:extLst>
      <p:ext uri="{BB962C8B-B14F-4D97-AF65-F5344CB8AC3E}">
        <p14:creationId xmlns:p14="http://schemas.microsoft.com/office/powerpoint/2010/main" val="20247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16825" y="515860"/>
            <a:ext cx="3214255" cy="1587261"/>
          </a:xfrm>
        </p:spPr>
        <p:txBody>
          <a:bodyPr>
            <a:normAutofit fontScale="90000"/>
          </a:bodyPr>
          <a:lstStyle/>
          <a:p>
            <a:pPr marL="342900" indent="-342900" algn="ctr"/>
            <a:r>
              <a:rPr lang="en-IN" dirty="0"/>
              <a:t>Sample insert statements</a:t>
            </a:r>
            <a:br>
              <a:rPr lang="en-IN" dirty="0"/>
            </a:br>
            <a:r>
              <a:rPr lang="en-IN" dirty="0"/>
              <a:t>for each table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" y="2394066"/>
            <a:ext cx="523701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Here, only 1 sample insert statement for each table is shown (All records are shown below using JDBC). Output of these commands is also shown using screenshots taken from </a:t>
            </a:r>
            <a:r>
              <a:rPr lang="en-US" sz="1600" dirty="0" err="1"/>
              <a:t>SqlLite</a:t>
            </a:r>
            <a:r>
              <a:rPr lang="en-US" sz="1600" dirty="0"/>
              <a:t> implementation.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IN" dirty="0"/>
              <a:t>insert into classroom values('</a:t>
            </a:r>
            <a:r>
              <a:rPr lang="en-IN" dirty="0" err="1"/>
              <a:t>Ganong</a:t>
            </a:r>
            <a:r>
              <a:rPr lang="en-IN" dirty="0"/>
              <a:t>', 134, 10);</a:t>
            </a:r>
          </a:p>
          <a:p>
            <a:pPr marL="342900" indent="-342900">
              <a:buAutoNum type="arabicPeriod"/>
            </a:pPr>
            <a:r>
              <a:rPr lang="en-IN" dirty="0"/>
              <a:t>insert into department values('Civil Eng.', 'Hazen', 255041.46);</a:t>
            </a:r>
          </a:p>
          <a:p>
            <a:pPr marL="342900" indent="-342900">
              <a:buAutoNum type="arabicPeriod"/>
            </a:pPr>
            <a:r>
              <a:rPr lang="en-IN" dirty="0"/>
              <a:t>insert into instructor values('73623', 'Sullivan', 'Civil Eng.', 90038.09);</a:t>
            </a:r>
          </a:p>
          <a:p>
            <a:pPr marL="342900" indent="-342900">
              <a:buAutoNum type="arabicPeriod"/>
            </a:pPr>
            <a:r>
              <a:rPr lang="en-IN" dirty="0"/>
              <a:t>insert into student values('14182', '</a:t>
            </a:r>
            <a:r>
              <a:rPr lang="en-IN" dirty="0" err="1"/>
              <a:t>Moszkowski</a:t>
            </a:r>
            <a:r>
              <a:rPr lang="en-IN" dirty="0"/>
              <a:t>', 'Civil Eng.', 73);</a:t>
            </a:r>
          </a:p>
          <a:p>
            <a:pPr marL="342900" indent="-342900">
              <a:buAutoNum type="arabicPeriod"/>
            </a:pPr>
            <a:r>
              <a:rPr lang="en-IN" dirty="0"/>
              <a:t>insert into advisor values('14182', ‘73623');</a:t>
            </a:r>
            <a:endParaRPr lang="en-US" dirty="0"/>
          </a:p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" t="25711" r="18760" b="18163"/>
          <a:stretch/>
        </p:blipFill>
        <p:spPr>
          <a:xfrm>
            <a:off x="6388331" y="354887"/>
            <a:ext cx="4829694" cy="1925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t="25711" r="20248" b="17870"/>
          <a:stretch/>
        </p:blipFill>
        <p:spPr>
          <a:xfrm>
            <a:off x="5856778" y="4456169"/>
            <a:ext cx="2946399" cy="1697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t="26593" r="15124" b="18458"/>
          <a:stretch/>
        </p:blipFill>
        <p:spPr>
          <a:xfrm>
            <a:off x="5856779" y="2500457"/>
            <a:ext cx="2946399" cy="17573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t="26447" r="16364" b="18163"/>
          <a:stretch/>
        </p:blipFill>
        <p:spPr>
          <a:xfrm>
            <a:off x="8904779" y="2500457"/>
            <a:ext cx="2890982" cy="175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1" t="26740" r="33802" b="18017"/>
          <a:stretch/>
        </p:blipFill>
        <p:spPr>
          <a:xfrm>
            <a:off x="8904779" y="4477547"/>
            <a:ext cx="2890980" cy="169746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488189" y="3969327"/>
            <a:ext cx="307570" cy="748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1415225" y="3876994"/>
            <a:ext cx="4821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grade</a:t>
            </a:r>
            <a:endParaRPr lang="en-IN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29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1040" y="540797"/>
            <a:ext cx="3072938" cy="1595573"/>
          </a:xfrm>
        </p:spPr>
        <p:txBody>
          <a:bodyPr>
            <a:normAutofit fontScale="90000"/>
          </a:bodyPr>
          <a:lstStyle/>
          <a:p>
            <a:r>
              <a:rPr lang="en-IN" dirty="0"/>
              <a:t>Connect to the database using JDBC 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6" t="11460" r="28926" b="28007"/>
          <a:stretch/>
        </p:blipFill>
        <p:spPr>
          <a:xfrm>
            <a:off x="6758247" y="448888"/>
            <a:ext cx="4829694" cy="3901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3" t="23213" r="9835" b="35700"/>
          <a:stretch/>
        </p:blipFill>
        <p:spPr>
          <a:xfrm>
            <a:off x="518160" y="3898668"/>
            <a:ext cx="5727469" cy="23246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978" y="5993476"/>
            <a:ext cx="798022" cy="124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48391" y="2377975"/>
            <a:ext cx="559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 created a database named Project in my machine using command-line. I downloaded .jar driver from Oracle’s website and imported it in </a:t>
            </a:r>
            <a:r>
              <a:rPr lang="en-US" dirty="0" err="1"/>
              <a:t>BlueJ</a:t>
            </a:r>
            <a:r>
              <a:rPr lang="en-US" dirty="0"/>
              <a:t> library. 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758247" y="4929447"/>
            <a:ext cx="4829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Now using JDBC API package </a:t>
            </a:r>
            <a:r>
              <a:rPr lang="en-US" dirty="0" err="1"/>
              <a:t>java.sql</a:t>
            </a:r>
            <a:r>
              <a:rPr lang="en-US" dirty="0"/>
              <a:t>, I connect my java program to my database.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3456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7201" y="524172"/>
            <a:ext cx="2578099" cy="2508588"/>
          </a:xfrm>
        </p:spPr>
        <p:txBody>
          <a:bodyPr>
            <a:normAutofit fontScale="90000"/>
          </a:bodyPr>
          <a:lstStyle/>
          <a:p>
            <a:r>
              <a:rPr lang="en-IN" dirty="0"/>
              <a:t>Create database schema using JDBC 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" t="11900" r="28926" b="11845"/>
          <a:stretch/>
        </p:blipFill>
        <p:spPr>
          <a:xfrm>
            <a:off x="4621876" y="250178"/>
            <a:ext cx="6741621" cy="3582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2" t="2057" r="44876" b="73113"/>
          <a:stretch/>
        </p:blipFill>
        <p:spPr>
          <a:xfrm>
            <a:off x="365759" y="2809702"/>
            <a:ext cx="3998422" cy="1404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096" r="62646" b="11111"/>
          <a:stretch/>
        </p:blipFill>
        <p:spPr>
          <a:xfrm>
            <a:off x="365759" y="4339244"/>
            <a:ext cx="4060985" cy="2066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t="15574" r="28843" b="33150"/>
          <a:stretch/>
        </p:blipFill>
        <p:spPr>
          <a:xfrm>
            <a:off x="4621877" y="3832638"/>
            <a:ext cx="6741620" cy="2573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18073" y="2109430"/>
            <a:ext cx="1596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Lucida Calligraphy" panose="03010101010101010101" pitchFamily="66" charset="0"/>
              </a:rPr>
              <a:t>Java Code to create schema</a:t>
            </a:r>
            <a:endParaRPr lang="en-IN" b="1" u="sng" dirty="0">
              <a:latin typeface="Lucida Calligraphy" panose="03010101010101010101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9343" y="3142795"/>
            <a:ext cx="1994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err="1">
                <a:latin typeface="Lucida Calligraphy" panose="03010101010101010101" pitchFamily="66" charset="0"/>
              </a:rPr>
              <a:t>BlueJ</a:t>
            </a:r>
            <a:r>
              <a:rPr lang="en-US" sz="1400" b="1" u="sng" dirty="0">
                <a:latin typeface="Lucida Calligraphy" panose="03010101010101010101" pitchFamily="66" charset="0"/>
              </a:rPr>
              <a:t> output to show all tables are created</a:t>
            </a:r>
            <a:endParaRPr lang="en-IN" sz="1400" b="1" u="sng" dirty="0">
              <a:latin typeface="Lucida Calligraphy" panose="03010101010101010101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7934" y="5484622"/>
            <a:ext cx="1704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  <a:latin typeface="Lucida Calligraphy" panose="03010101010101010101" pitchFamily="66" charset="0"/>
              </a:rPr>
              <a:t>Tables created in my database </a:t>
            </a:r>
            <a:endParaRPr lang="en-IN" sz="1400" b="1" u="sng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51513" y="4454138"/>
            <a:ext cx="1612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Lucida Calligraphy" panose="03010101010101010101" pitchFamily="66" charset="0"/>
              </a:rPr>
              <a:t>Command-line output before running the code</a:t>
            </a:r>
            <a:endParaRPr lang="en-IN" sz="1200" u="sng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17921" y="4410497"/>
            <a:ext cx="532014" cy="87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7284720" y="4410497"/>
            <a:ext cx="1701337" cy="160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122325" y="4323333"/>
            <a:ext cx="723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grade</a:t>
            </a:r>
            <a:endParaRPr lang="en-IN" sz="1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3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records to all tables </a:t>
            </a:r>
            <a:br>
              <a:rPr lang="en-IN" dirty="0"/>
            </a:b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4" r="27603" b="11404"/>
          <a:stretch/>
        </p:blipFill>
        <p:spPr>
          <a:xfrm>
            <a:off x="6932815" y="373692"/>
            <a:ext cx="4106487" cy="2437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7" t="52014" r="62892" b="41671"/>
          <a:stretch/>
        </p:blipFill>
        <p:spPr>
          <a:xfrm>
            <a:off x="9875520" y="6027471"/>
            <a:ext cx="2202873" cy="357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2" r="24132" b="11846"/>
          <a:stretch/>
        </p:blipFill>
        <p:spPr>
          <a:xfrm>
            <a:off x="6932815" y="2811333"/>
            <a:ext cx="4239490" cy="22028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873" r="47273" b="11992"/>
          <a:stretch/>
        </p:blipFill>
        <p:spPr>
          <a:xfrm>
            <a:off x="6932815" y="5014206"/>
            <a:ext cx="2942705" cy="13705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t="50836" r="69917" b="10818"/>
          <a:stretch/>
        </p:blipFill>
        <p:spPr>
          <a:xfrm>
            <a:off x="482227" y="2209800"/>
            <a:ext cx="2877318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r="64057" b="10213"/>
          <a:stretch/>
        </p:blipFill>
        <p:spPr>
          <a:xfrm>
            <a:off x="3591529" y="373692"/>
            <a:ext cx="3341286" cy="3961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3" r="67845" b="37748"/>
          <a:stretch/>
        </p:blipFill>
        <p:spPr>
          <a:xfrm>
            <a:off x="3591529" y="4334933"/>
            <a:ext cx="3341286" cy="20498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6" r="71716" b="10962"/>
          <a:stretch/>
        </p:blipFill>
        <p:spPr>
          <a:xfrm>
            <a:off x="514745" y="4038600"/>
            <a:ext cx="2844800" cy="23461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37145" y="4470400"/>
            <a:ext cx="1244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bg1"/>
                </a:solidFill>
                <a:latin typeface="Lucida Calligraphy" panose="03010101010101010101" pitchFamily="66" charset="0"/>
              </a:rPr>
              <a:t>Command-line output of records being added to the tables in my database</a:t>
            </a:r>
            <a:endParaRPr lang="en-IN" sz="1200" b="1" u="sng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76564" y="4954419"/>
            <a:ext cx="1667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Lucida Calligraphy" panose="03010101010101010101" pitchFamily="66" charset="0"/>
              </a:rPr>
              <a:t>Java Code and </a:t>
            </a:r>
            <a:r>
              <a:rPr lang="en-US" sz="1400" b="1" u="sng" dirty="0" err="1">
                <a:latin typeface="Lucida Calligraphy" panose="03010101010101010101" pitchFamily="66" charset="0"/>
              </a:rPr>
              <a:t>BlueJ</a:t>
            </a:r>
            <a:r>
              <a:rPr lang="en-US" sz="1400" b="1" u="sng" dirty="0">
                <a:latin typeface="Lucida Calligraphy" panose="03010101010101010101" pitchFamily="66" charset="0"/>
              </a:rPr>
              <a:t> output (last 2 lines) </a:t>
            </a:r>
            <a:endParaRPr lang="en-IN" sz="1400" b="1" u="sng" dirty="0">
              <a:latin typeface="Lucida Calligraphy" panose="03010101010101010101" pitchFamily="66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01542" y="4547062"/>
            <a:ext cx="665018" cy="1163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6210380" y="4497529"/>
            <a:ext cx="7398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grade</a:t>
            </a:r>
            <a:endParaRPr lang="en-IN" sz="8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31001" r="28843" b="26538"/>
          <a:stretch/>
        </p:blipFill>
        <p:spPr>
          <a:xfrm>
            <a:off x="6966065" y="3252736"/>
            <a:ext cx="4039987" cy="137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34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ELT_Template0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5DAAB0"/>
      </a:accent1>
      <a:accent2>
        <a:srgbClr val="DFE3E9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_ELT_Template01">
      <a:majorFont>
        <a:latin typeface="Constant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Classic-Clean-Sophisticated_MR - v4" id="{BEDDEF4C-1462-4989-8377-54CFA8C24657}" vid="{A6B5E652-DB13-4BF1-A544-B13ADD03D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939C09-71F4-4DB5-98B9-16EE71B922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C06DBF-33CB-4803-A705-9F1375E3968E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36B0937C-037C-43B5-9747-8DC51D76BF3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clean sophisticated presentation</Template>
  <TotalTime>0</TotalTime>
  <Words>798</Words>
  <Application>Microsoft Office PowerPoint</Application>
  <PresentationFormat>Widescreen</PresentationFormat>
  <Paragraphs>97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CS 1103 Project Presentation</vt:lpstr>
      <vt:lpstr>Contents</vt:lpstr>
      <vt:lpstr>ER Diagram for University Database</vt:lpstr>
      <vt:lpstr>DDL Statements  (for each entity &amp; relationship) </vt:lpstr>
      <vt:lpstr>Explanation of each DDL statement in relation to ER diagram</vt:lpstr>
      <vt:lpstr>Sample insert statements for each table</vt:lpstr>
      <vt:lpstr>Connect to the database using JDBC  </vt:lpstr>
      <vt:lpstr>Create database schema using JDBC  </vt:lpstr>
      <vt:lpstr>Insert records to all tables  </vt:lpstr>
      <vt:lpstr>Assuming that income tax rate is 10%, print the tax amount for each instructor about the amount of tax </vt:lpstr>
      <vt:lpstr>Print the student with the highest grade </vt:lpstr>
      <vt:lpstr>Write application functions (Explain the aaplication, Show the DML statements) </vt:lpstr>
      <vt:lpstr>PowerPoint Presentation</vt:lpstr>
      <vt:lpstr>PowerPoint Presentation</vt:lpstr>
      <vt:lpstr>Example functions (Insert/delete new students using JDBC) </vt:lpstr>
      <vt:lpstr>Example functions (Insert/delete new instructor)</vt:lpstr>
      <vt:lpstr>Example functions (Change a student’s department)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1103 Project Presentation</dc:title>
  <dc:creator/>
  <cp:lastModifiedBy>Samridhi Girdhar</cp:lastModifiedBy>
  <cp:revision>2</cp:revision>
  <dcterms:created xsi:type="dcterms:W3CDTF">2024-04-09T00:40:28Z</dcterms:created>
  <dcterms:modified xsi:type="dcterms:W3CDTF">2024-04-13T18:33:41Z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